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1"/>
  </p:notesMasterIdLst>
  <p:sldIdLst>
    <p:sldId id="288" r:id="rId3"/>
    <p:sldId id="279" r:id="rId4"/>
    <p:sldId id="290" r:id="rId5"/>
    <p:sldId id="292" r:id="rId6"/>
    <p:sldId id="295" r:id="rId7"/>
    <p:sldId id="294" r:id="rId8"/>
    <p:sldId id="293" r:id="rId9"/>
    <p:sldId id="269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21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22" r:id="rId34"/>
    <p:sldId id="323" r:id="rId35"/>
    <p:sldId id="324" r:id="rId36"/>
    <p:sldId id="318" r:id="rId37"/>
    <p:sldId id="325" r:id="rId38"/>
    <p:sldId id="278" r:id="rId39"/>
    <p:sldId id="326" r:id="rId4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EA3"/>
    <a:srgbClr val="D8E7F4"/>
    <a:srgbClr val="CBDFF1"/>
    <a:srgbClr val="A3C7E7"/>
    <a:srgbClr val="66CCFF"/>
    <a:srgbClr val="CCFFFF"/>
    <a:srgbClr val="DAF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78" autoAdjust="0"/>
    <p:restoredTop sz="86855" autoAdjust="0"/>
  </p:normalViewPr>
  <p:slideViewPr>
    <p:cSldViewPr snapToGrid="0">
      <p:cViewPr varScale="1">
        <p:scale>
          <a:sx n="110" d="100"/>
          <a:sy n="110" d="100"/>
        </p:scale>
        <p:origin x="534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6A2E622-87A0-4D00-BFF5-6AF9050AAD2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1B0DA2-305E-4E25-BA37-CA893F9F2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3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Calepa</a:t>
            </a:r>
            <a:r>
              <a:rPr lang="en-US" dirty="0" smtClean="0"/>
              <a:t> Unified</a:t>
            </a:r>
            <a:r>
              <a:rPr lang="en-US" baseline="0" dirty="0" smtClean="0"/>
              <a:t> Program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B0DA2-305E-4E25-BA37-CA893F9F2C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69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B0DA2-305E-4E25-BA37-CA893F9F2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687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CERS Tank ID vs Tank ID: Unlike</a:t>
            </a:r>
            <a:r>
              <a:rPr lang="en-US" baseline="0" dirty="0" smtClean="0"/>
              <a:t> the current user defined Tank ID that is not forced to be unique and can be assigned virtually any value by the user, the </a:t>
            </a:r>
            <a:r>
              <a:rPr lang="en-US" dirty="0" smtClean="0"/>
              <a:t>CERS Tank ID is unique and will enable</a:t>
            </a:r>
            <a:r>
              <a:rPr lang="en-US" baseline="0" dirty="0" smtClean="0"/>
              <a:t> better tracking of USTs in CERS as entities, cleaner and more accurate reporting, and reduce or eliminate the occurrences of duplicate tanks due to incorrect Tank ID assignments by users. </a:t>
            </a:r>
          </a:p>
          <a:p>
            <a:r>
              <a:rPr lang="en-US" baseline="0" dirty="0" smtClean="0"/>
              <a:t>Active Tanks (i.e., any tanks that were reported as active on last accepted submittal by either current or previous owner): Add’l business processes added to encourage proper reporting/processing of tanks (i.e., Active tanks added to current submittal by default) and support Split Facility process </a:t>
            </a:r>
          </a:p>
          <a:p>
            <a:r>
              <a:rPr lang="en-US" baseline="0" dirty="0" smtClean="0"/>
              <a:t>Split Facility: Explain Gas/Service Station Split Facility scenario; original business has 2 gas tanks and 1 waste oil tank, second business buys service station business and takes ownership of waste oil tank, original facility retains gas tanks. </a:t>
            </a:r>
          </a:p>
          <a:p>
            <a:r>
              <a:rPr lang="en-US" baseline="0" dirty="0" smtClean="0"/>
              <a:t>CERS Tank ID assignment: New CERS Tank ID generated by CERS during submittal prep, legacy USTs will be assigned IDs retroactively</a:t>
            </a:r>
          </a:p>
          <a:p>
            <a:r>
              <a:rPr lang="en-US" baseline="0" dirty="0" smtClean="0"/>
              <a:t>CERS Tank ID Format: ID does not necessarily reflect # of tanks or the CERS ID of the reporting facility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B0DA2-305E-4E25-BA37-CA893F9F2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511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Reporting errors: Duplicate tanks due to different Tank IDs assigned to the same tank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B0DA2-305E-4E25-BA37-CA893F9F2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24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Split Facility: Explain Gas/Service Station Split Facility scenario; original business has 2 gas tanks and 1 waste oil tank, second business buys service station business and takes ownership of waste oil tank, original facility retains gas tanks.</a:t>
            </a:r>
          </a:p>
          <a:p>
            <a:r>
              <a:rPr lang="en-US" baseline="0" dirty="0" smtClean="0"/>
              <a:t>Split Facility Process: Facility A report as Split Facility, submittal accepted, Facility B specifies CERS ID of Facility A, selects 1 or more available tanks from list; only tanks reported as “Split Facility” by Facility A will be available.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B0DA2-305E-4E25-BA37-CA893F9F2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623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element code changes: All affected EDT/XSDs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B0DA2-305E-4E25-BA37-CA893F9F2C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53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</a:t>
            </a:r>
            <a:r>
              <a:rPr lang="en-US" baseline="0" dirty="0" smtClean="0"/>
              <a:t> of scope requirement; team was able to meet requirement….BOE changes – BOE changed the format of their number system…</a:t>
            </a:r>
            <a:r>
              <a:rPr lang="en-US" baseline="0" dirty="0" err="1" smtClean="0"/>
              <a:t>exi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B0DA2-305E-4E25-BA37-CA893F9F2C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18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Values</a:t>
            </a:r>
          </a:p>
          <a:p>
            <a:r>
              <a:rPr lang="en-US" dirty="0" smtClean="0"/>
              <a:t>Summary:</a:t>
            </a:r>
            <a:r>
              <a:rPr lang="en-US" baseline="0" dirty="0" smtClean="0"/>
              <a:t> Represents Number of facilities compliant with each Performance Measure/TCR that were inspected during the date range specified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Detail:</a:t>
            </a:r>
            <a:r>
              <a:rPr lang="en-US" baseline="0" dirty="0" smtClean="0"/>
              <a:t> Represents compliance with each Performance Measure/TCR by facility where inspection occurred during the date range specified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B0DA2-305E-4E25-BA37-CA893F9F2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791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Schema package and detailed change documentation for</a:t>
            </a:r>
            <a:r>
              <a:rPr lang="en-US" baseline="0" dirty="0" smtClean="0"/>
              <a:t> each release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B0DA2-305E-4E25-BA37-CA893F9F2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784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B0DA2-305E-4E25-BA37-CA893F9F2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932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resource: Our team first; previous team did not add resource after CERS 2 release</a:t>
            </a:r>
          </a:p>
          <a:p>
            <a:r>
              <a:rPr lang="en-US" dirty="0" smtClean="0"/>
              <a:t>UST</a:t>
            </a:r>
            <a:r>
              <a:rPr lang="en-US" baseline="0" dirty="0" smtClean="0"/>
              <a:t> Process (design): CERS not designed to track USTs as entities, like facilities</a:t>
            </a:r>
            <a:endParaRPr lang="en-US" dirty="0" smtClean="0"/>
          </a:p>
          <a:p>
            <a:r>
              <a:rPr lang="en-US" dirty="0" smtClean="0"/>
              <a:t>UST Process</a:t>
            </a:r>
            <a:r>
              <a:rPr lang="en-US" baseline="0" dirty="0" smtClean="0"/>
              <a:t> (not part of scope): Team developed and implemented new processes in CERS to support CERS Tank ID that were not part of original scope</a:t>
            </a:r>
          </a:p>
          <a:p>
            <a:r>
              <a:rPr lang="en-US" baseline="0" dirty="0" smtClean="0"/>
              <a:t>Team dynamics: Complimentary (skill sets/experience), work well together, good experience – lessons learned and opportunities for improvement in the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B0DA2-305E-4E25-BA37-CA893F9F2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350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B0DA2-305E-4E25-BA37-CA893F9F2C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83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 &amp; D planning: Comprehensive plan</a:t>
            </a:r>
            <a:r>
              <a:rPr lang="en-US" baseline="0" dirty="0" smtClean="0"/>
              <a:t> for deploying CERS 3 changes to Training, Staging, and Production environments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B0DA2-305E-4E25-BA37-CA893F9F2C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5031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B0DA2-305E-4E25-BA37-CA893F9F2CD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91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B0DA2-305E-4E25-BA37-CA893F9F2CD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03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B0DA2-305E-4E25-BA37-CA893F9F2C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3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B0DA2-305E-4E25-BA37-CA893F9F2C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6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B0DA2-305E-4E25-BA37-CA893F9F2C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6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B0DA2-305E-4E25-BA37-CA893F9F2C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09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B0DA2-305E-4E25-BA37-CA893F9F2C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12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B0DA2-305E-4E25-BA37-CA893F9F2C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31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</a:t>
            </a:r>
            <a:r>
              <a:rPr lang="en-US" baseline="0" dirty="0" smtClean="0"/>
              <a:t> Resource: New data fields allow reporting capability on APSA facilities – did not exist before, only document upload ( Add users interface as a bullet item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B0DA2-305E-4E25-BA37-CA893F9F2C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03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17A5-272D-419D-9AA9-9E30BDD0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2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17A5-272D-419D-9AA9-9E30BDD0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7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17A5-272D-419D-9AA9-9E30BDD0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00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684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209674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2021924" y="110281"/>
            <a:ext cx="84031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</a:rPr>
              <a:t>CalEPA </a:t>
            </a:r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</a:rPr>
              <a:t>IT/Unified</a:t>
            </a:r>
            <a:r>
              <a:rPr lang="en-US" sz="6000" baseline="0" dirty="0" smtClean="0">
                <a:solidFill>
                  <a:schemeClr val="accent5">
                    <a:lumMod val="75000"/>
                  </a:schemeClr>
                </a:solidFill>
              </a:rPr>
              <a:t> Program</a:t>
            </a:r>
            <a:endParaRPr lang="en-US" sz="6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625697" y="1565762"/>
            <a:ext cx="10904788" cy="90684"/>
            <a:chOff x="566776" y="1602089"/>
            <a:chExt cx="10904788" cy="90684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566777" y="1602089"/>
              <a:ext cx="10904787" cy="45342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566776" y="1647431"/>
              <a:ext cx="10904787" cy="45342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2275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17A5-272D-419D-9AA9-9E30BDD0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17A5-272D-419D-9AA9-9E30BDD0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9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17A5-272D-419D-9AA9-9E30BDD0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9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17A5-272D-419D-9AA9-9E30BDD0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8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17A5-272D-419D-9AA9-9E30BDD0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75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17A5-272D-419D-9AA9-9E30BDD0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0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17A5-272D-419D-9AA9-9E30BDD0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0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17A5-272D-419D-9AA9-9E30BDD0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7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E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A17A5-272D-419D-9AA9-9E30BDD0E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08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2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7" y="1820879"/>
            <a:ext cx="119795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How </a:t>
            </a:r>
            <a:r>
              <a:rPr lang="en-US" sz="5400" dirty="0"/>
              <a:t>Does CERS 3 </a:t>
            </a:r>
            <a:r>
              <a:rPr lang="en-US" sz="5400" dirty="0" smtClean="0"/>
              <a:t>Impact Me?</a:t>
            </a:r>
          </a:p>
          <a:p>
            <a:pPr algn="ctr"/>
            <a:endParaRPr lang="en-US" sz="4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35" y="2943315"/>
            <a:ext cx="5142820" cy="37708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490" y="2943315"/>
            <a:ext cx="5142820" cy="372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2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86265" y="2403104"/>
            <a:ext cx="877990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CERS 3 Enhancements: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Impacted and How?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Businesses or Regulators</a:t>
            </a:r>
          </a:p>
        </p:txBody>
      </p:sp>
      <p:sp>
        <p:nvSpPr>
          <p:cNvPr id="3" name="AutoShape 6" descr="Image result for black and white computer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4" name="Picture 20" descr="Image result for black and white cartoon computers, buildings, peo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136" y="4997449"/>
            <a:ext cx="3115041" cy="175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5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547633" y="1690654"/>
            <a:ext cx="1141077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APSA – AST (Aboveground Petroleum Storage)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Regulators that manage APSA facilities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Vendors that have EDT interface software that submits APSA submittals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businesses that are required to report on APSA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UST (Underground Storage Tank)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businesses that are required to report on UST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Regulators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 manage UST facilities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Vendors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 have EDT interface software that submits UST submittals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CME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Regulator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staff, such as inspectors,  that manage CME data in CERS for their facilities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Unified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 staff that manage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Regulators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 use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CERS reports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Unified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 staff that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CERS reports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users that print submittals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Regulator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users that print submittals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Any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Cal EPA staff (i.e., Waterboards for UST, Cal Fire for APSA) that rely on CERS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3053" y="1167434"/>
            <a:ext cx="9996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CERS 3 Enhancements: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Impacted and How?</a:t>
            </a:r>
          </a:p>
        </p:txBody>
      </p:sp>
    </p:spTree>
    <p:extLst>
      <p:ext uri="{BB962C8B-B14F-4D97-AF65-F5344CB8AC3E}">
        <p14:creationId xmlns:p14="http://schemas.microsoft.com/office/powerpoint/2010/main" val="18026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1273" y="2274608"/>
            <a:ext cx="109820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CERS 3 </a:t>
            </a:r>
            <a:r>
              <a:rPr kumimoji="0" lang="en-US" sz="6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Processes are Impacted?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Image result for Black and white cartoons of proces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735" y="5307157"/>
            <a:ext cx="34575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10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3536" y="1148405"/>
            <a:ext cx="4748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Processes are Impacted?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536" y="1671625"/>
            <a:ext cx="1089887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Aboveground Petroleum Storage Act Submittals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APSA Facility Information Submittal Element Resource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Added a new web form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(user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interface)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4 new data elements to support APSA Facility Information reporting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Conditionally Exempt APSA Tank Facility (data element 800)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 of SPCC Plan Certification or Date of 5-Year Review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(data element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801)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Aboveground Storage Capacity of Petroleum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(data element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802)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Tanks in Underground Areas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(data element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803)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Upload resource still required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Updated APSA reporting criteria question on Business Activities form: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CERS 2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					      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CERS 3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 descr="C:\Users\jmiller\AppData\Local\Temp\SNAGHTML209401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00" y="4811479"/>
            <a:ext cx="5668752" cy="60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jmiller\AppData\Local\Temp\SNAGHTML20b30f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517" y="4820915"/>
            <a:ext cx="5727629" cy="68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7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4817" y="1131768"/>
            <a:ext cx="4738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Processes are Impacted?</a:t>
            </a:r>
          </a:p>
        </p:txBody>
      </p:sp>
      <p:pic>
        <p:nvPicPr>
          <p:cNvPr id="1026" name="Picture 2" descr="C:\Users\CRohlfes\AppData\Local\Temp\SNAGHTML1088e21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184525"/>
            <a:ext cx="286784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36630" y="1898419"/>
            <a:ext cx="1089887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Aboveground Petroleum Storage Act Submittals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APSA Facility Information Submittal Element Resource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 Portal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Submittal Preparation					APSA Facility Information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4" descr="C:\Users\jmiller\AppData\Local\Temp\SNAGHTML1f04f6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54" y="3846428"/>
            <a:ext cx="4674838" cy="243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jmiller\AppData\Local\Temp\SNAGHTML1f532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675" y="3867623"/>
            <a:ext cx="4843822" cy="284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4357" y="1199777"/>
            <a:ext cx="4748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Processes are Impacted?</a:t>
            </a:r>
          </a:p>
        </p:txBody>
      </p:sp>
      <p:sp>
        <p:nvSpPr>
          <p:cNvPr id="9" name="Rectangle 8"/>
          <p:cNvSpPr/>
          <p:nvPr/>
        </p:nvSpPr>
        <p:spPr>
          <a:xfrm>
            <a:off x="636630" y="1898419"/>
            <a:ext cx="1089887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Aboveground Petroleum Storage Act Submittals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APSA Facility Information Submittal Element Resource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Regulator Portal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Facility Submittal					   APSA Facility Information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C:\Users\jmiller\AppData\Local\Temp\SNAGHTML1f815a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72" y="3897441"/>
            <a:ext cx="5430216" cy="261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jmiller\AppData\Local\Temp\SNAGHTML1f970d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517" y="3912003"/>
            <a:ext cx="5122159" cy="28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9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8159" y="1210051"/>
            <a:ext cx="4748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Processes are Impacted?</a:t>
            </a:r>
          </a:p>
        </p:txBody>
      </p:sp>
      <p:pic>
        <p:nvPicPr>
          <p:cNvPr id="4102" name="Picture 6" descr="C:\Users\CRohlfes\AppData\Local\Temp\SNAGHTML10d204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099497" y="9185656"/>
            <a:ext cx="5907390" cy="397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36630" y="1898419"/>
            <a:ext cx="108988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Underground Storage Tanks Submittals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Tank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 – New Data Element 432-a (in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addition to 432)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Unique CERS Tank ID will allow better tracking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/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reporting for USTs and reduce or eliminate occurrences of duplicate USTs in CERS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and legacy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USTs will be assigned a unique CERS Tank ID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CERS Tank ID will never change, even if the tank changes owners or facilities via Split Facility process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number will be non-editable and can only be generated by CERS, similar to a facility CERS ID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Format: Current facility CERS ID + 3 digit incremental number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CERS ID 10023456 Tank 1: 10023456-001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CERS ID 10023456 Tank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2: 10023456-002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CERS ID 10023456 Tank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3: 10023456-003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Etc…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Processes added to UI to encourage proper reporting of on active USTs (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ex: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draft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submittal will be pre-populated with active tank </a:t>
            </a:r>
            <a:r>
              <a:rPr lang="en-US" sz="1400" dirty="0" smtClean="0">
                <a:latin typeface="Calibri" panose="020F0502020204030204"/>
              </a:rPr>
              <a:t>from last accepted submittal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Validation/guidance messages will be generated for invalid CERS Tank IDs and active tanks that are not properly accounted for on current submittal (UI and EDT)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Logic/processes added to support “Split Facility” process</a:t>
            </a:r>
          </a:p>
        </p:txBody>
      </p:sp>
    </p:spTree>
    <p:extLst>
      <p:ext uri="{BB962C8B-B14F-4D97-AF65-F5344CB8AC3E}">
        <p14:creationId xmlns:p14="http://schemas.microsoft.com/office/powerpoint/2010/main" val="24116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159" y="1210051"/>
            <a:ext cx="4748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Processes are Impacted?</a:t>
            </a:r>
          </a:p>
        </p:txBody>
      </p:sp>
      <p:sp>
        <p:nvSpPr>
          <p:cNvPr id="5" name="Rectangle 4"/>
          <p:cNvSpPr/>
          <p:nvPr/>
        </p:nvSpPr>
        <p:spPr>
          <a:xfrm>
            <a:off x="636630" y="1951171"/>
            <a:ext cx="1089887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Underground Storage Tanks Submittals: CERS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Tank ID – New Data Element 432-a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 portal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Submittal Preparation				       UST Tank Information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 descr="C:\Users\jmiller\AppData\Local\Temp\SNAGHTML2b37e6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80" y="3395050"/>
            <a:ext cx="5234210" cy="191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jmiller\AppData\Local\Temp\SNAGHTML2b3a2b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622" y="3395050"/>
            <a:ext cx="5225316" cy="22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81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6630" y="1951171"/>
            <a:ext cx="1089887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Underground Storage Tanks Submittals: CERS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Tank ID – New Data Element 432-a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Regulator portal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Facility Submittal (UST Submittal Element)		UST Tank Information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C:\Users\jmiller\AppData\Local\Temp\SNAGHTML2b3d853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05" y="3519117"/>
            <a:ext cx="4829664" cy="271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jmiller\AppData\Local\Temp\SNAGHTML2b409d5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438" y="3519117"/>
            <a:ext cx="5614916" cy="286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3536" y="1148405"/>
            <a:ext cx="4748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Processes are Impacted?</a:t>
            </a:r>
          </a:p>
        </p:txBody>
      </p:sp>
    </p:spTree>
    <p:extLst>
      <p:ext uri="{BB962C8B-B14F-4D97-AF65-F5344CB8AC3E}">
        <p14:creationId xmlns:p14="http://schemas.microsoft.com/office/powerpoint/2010/main" val="112755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6630" y="1951171"/>
            <a:ext cx="10898877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Underground Storage Tanks Submittals: CERS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Tank ID – New Data Element 432-a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Regulator portal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CERS 3 UST Reports will use the CERS Tank ID as the key - CERS 2 reports used Tank ID which was prone to reporting errors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UST Facility/Tank Data Download Report	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C:\Users\jmiller\AppData\Local\Temp\SNAGHTML2b44f96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067" y="4049172"/>
            <a:ext cx="8653527" cy="121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3536" y="1148405"/>
            <a:ext cx="4748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Processes are Impacted?</a:t>
            </a:r>
          </a:p>
        </p:txBody>
      </p:sp>
    </p:spTree>
    <p:extLst>
      <p:ext uri="{BB962C8B-B14F-4D97-AF65-F5344CB8AC3E}">
        <p14:creationId xmlns:p14="http://schemas.microsoft.com/office/powerpoint/2010/main" val="293079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53889" y="1762814"/>
            <a:ext cx="1011485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0200" lvl="2" indent="-6858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3200" dirty="0" smtClean="0"/>
              <a:t>Introduction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3200" dirty="0" smtClean="0"/>
              <a:t>SCRUM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3200" dirty="0" smtClean="0"/>
              <a:t>Why CERS 3 Features</a:t>
            </a:r>
          </a:p>
          <a:p>
            <a:pPr marL="2057400" lvl="3" indent="-685800">
              <a:buFont typeface="Arial" panose="020B0604020202020204" pitchFamily="34" charset="0"/>
              <a:buChar char="•"/>
            </a:pPr>
            <a:r>
              <a:rPr lang="en-US" sz="3200" dirty="0" smtClean="0"/>
              <a:t>Requirements of state and federal laws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3200" dirty="0" smtClean="0"/>
              <a:t>Timeline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3200" dirty="0" smtClean="0"/>
              <a:t>Who </a:t>
            </a:r>
            <a:r>
              <a:rPr lang="en-US" sz="3200" dirty="0"/>
              <a:t>Is Impacted a</a:t>
            </a:r>
            <a:r>
              <a:rPr lang="en-US" sz="3200" dirty="0" smtClean="0"/>
              <a:t>nd How?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   </a:t>
            </a:r>
            <a:r>
              <a:rPr lang="en-US" sz="3200" dirty="0"/>
              <a:t> </a:t>
            </a:r>
            <a:r>
              <a:rPr lang="en-US" sz="3200" dirty="0" smtClean="0"/>
              <a:t>What Processes are Impacted?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2" name="Picture 4" descr="https://images-na.ssl-images-amazon.com/images/I/41YGZwKMp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968" y="4892836"/>
            <a:ext cx="2155535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79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3536" y="1592112"/>
            <a:ext cx="1089887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Underground Storage Tanks Submittals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Added New Data Element Codes for Data Element 430 – Type of Action UST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 Change to UST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Allow transfer of storage tank from AST program to UST program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Effective transfer date = Submittal Accepted Date + Type of Action = AST Change to UST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UST Change to AST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Allow transfer of storage tank from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 to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 program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for UST to AST transfer project affecting several thousand storage tanks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Storage tanks will remain in UST reports for tracking purposes, but will not count as active USTs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Effective transfer date = Submittal Accepted Date + Type of Action =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 to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 smtClean="0">
                <a:latin typeface="Calibri" panose="020F0502020204030204"/>
              </a:rPr>
              <a:t>Purpose is to allow reporting of Tanks in underground areas (TIUGA)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Split Facility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Allow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business/facility to assume Owner/Operator and reporting responsibilities for one or more USTs previously reported by an existing CERS facility</a:t>
            </a:r>
          </a:p>
        </p:txBody>
      </p:sp>
      <p:pic>
        <p:nvPicPr>
          <p:cNvPr id="8" name="Picture 4" descr="C:\Users\jmiller\AppData\Local\Temp\SNAGHTML2421d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19" y="2615990"/>
            <a:ext cx="88487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03536" y="1148405"/>
            <a:ext cx="4748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Processes are Impacted?</a:t>
            </a:r>
          </a:p>
        </p:txBody>
      </p:sp>
    </p:spTree>
    <p:extLst>
      <p:ext uri="{BB962C8B-B14F-4D97-AF65-F5344CB8AC3E}">
        <p14:creationId xmlns:p14="http://schemas.microsoft.com/office/powerpoint/2010/main" val="297646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3536" y="1671625"/>
            <a:ext cx="713965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Underground Storage Tanks Submittals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Added New Data Element Codes for Data Element 439 – Tank Use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Airport Hydrant System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Added New Data Element Codes for Data Element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440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Tank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Contents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E85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Biodiesel B6 – B99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Biodiesel 100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Kerosene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Obsoleted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Element Codes for Data Element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440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Tank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Contents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Petroleum Blend Fuel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Ethanol</a:t>
            </a:r>
          </a:p>
        </p:txBody>
      </p:sp>
      <p:pic>
        <p:nvPicPr>
          <p:cNvPr id="10" name="Picture 2" descr="C:\Users\jmiller\AppData\Local\Temp\SNAGHTML254cbb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128" y="2250172"/>
            <a:ext cx="4638675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03536" y="1148405"/>
            <a:ext cx="4748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Processes are Impacted?</a:t>
            </a:r>
          </a:p>
        </p:txBody>
      </p:sp>
    </p:spTree>
    <p:extLst>
      <p:ext uri="{BB962C8B-B14F-4D97-AF65-F5344CB8AC3E}">
        <p14:creationId xmlns:p14="http://schemas.microsoft.com/office/powerpoint/2010/main" val="153508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3536" y="1671625"/>
            <a:ext cx="713965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Underground Storage Tanks Submittals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Updated Data Element 421 – BOE Number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prstClr val="black"/>
                </a:solidFill>
                <a:latin typeface="Calibri" panose="020F0502020204030204"/>
              </a:rPr>
              <a:t>BOE Changed the format of their number system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Field length lengthened from 8 to 9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New format will be 9 digits: XXXXXXXXX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CERS will accept both current format (44XXXXXX) and new format (XXXXXXXXX) when it goes into effect (estimated May 2019)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All new UST facilities registered on or after the effective date will be assigned BOE Numbers in the new format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Existing facilities will retain current BOE Numbers include state and federal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3536" y="1148405"/>
            <a:ext cx="4748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Processes are Impacted?</a:t>
            </a:r>
          </a:p>
        </p:txBody>
      </p:sp>
    </p:spTree>
    <p:extLst>
      <p:ext uri="{BB962C8B-B14F-4D97-AF65-F5344CB8AC3E}">
        <p14:creationId xmlns:p14="http://schemas.microsoft.com/office/powerpoint/2010/main" val="39846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598" y="1628010"/>
            <a:ext cx="837001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CME (Compliance, Monitoring, and Enforcement)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Replace Significant Operational Compliance Determination With Performance Measures/Technical Compliance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Violation Library updated on 10/1/2018 to include Performance Measures/Technical Compliance Rate for 36 UST violations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Performance Measures/Technical Compliance Rate will supersede Significant Operational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Compliance (data element 913a)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all Inspections that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occur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or after 10/1/2018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CERS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will support both SOC and Performance Measures/Technical Compliance Rate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Inspections that occur prior to 10/1/2018 will display and allow input of SOC determination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Inspections that occur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or after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10/1/2018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display auto-calculated Technical Compliance Rate, and will not display or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allow input of SOC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Replaces CERS 3 Change Requests 191 and 192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3536" y="1148405"/>
            <a:ext cx="4748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Processes are Impacted?</a:t>
            </a:r>
          </a:p>
        </p:txBody>
      </p:sp>
    </p:spTree>
    <p:extLst>
      <p:ext uri="{BB962C8B-B14F-4D97-AF65-F5344CB8AC3E}">
        <p14:creationId xmlns:p14="http://schemas.microsoft.com/office/powerpoint/2010/main" val="375558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3536" y="1148405"/>
            <a:ext cx="4748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Processes are Impacted?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598" y="1628010"/>
            <a:ext cx="639737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CME (Compliance, Monitoring, and Enforcement)</a:t>
            </a:r>
          </a:p>
        </p:txBody>
      </p:sp>
      <p:pic>
        <p:nvPicPr>
          <p:cNvPr id="6" name="Picture 2" descr="C:\Users\CRohlfes\AppData\Local\Temp\SNAGHTML10cb9f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8" y="3012512"/>
            <a:ext cx="5534347" cy="360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8159" y="2698951"/>
            <a:ext cx="403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Inspection Occurred Prior to 10/1/2018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3945" y="2760595"/>
            <a:ext cx="3010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Inspection Occurred After 10/1/2018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8" descr="C:\Users\CRohlfes\AppData\Local\Temp\SNAGHTML10d204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691" y="3043336"/>
            <a:ext cx="5688153" cy="350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6723" y="2337644"/>
            <a:ext cx="403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Inspection Input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73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3536" y="1148405"/>
            <a:ext cx="4748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Processes are Impacted?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598" y="1628010"/>
            <a:ext cx="639737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CME (Compliance, Monitoring, and Enforcement)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159" y="2698951"/>
            <a:ext cx="403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Inspection Occurred Prior to 10/1/2018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7083" y="2760595"/>
            <a:ext cx="3443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Inspection Occurred On or After 10/1/2018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723" y="2337644"/>
            <a:ext cx="403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Inspection Display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2" descr="C:\Users\jmiller\AppData\Local\Temp\SNAGHTML5d37ee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494" y="3012512"/>
            <a:ext cx="5682571" cy="280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jmiller\AppData\Local\Temp\SNAGHTML5d57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9" y="3068283"/>
            <a:ext cx="5758925" cy="265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83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3536" y="1148405"/>
            <a:ext cx="4748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Processes are Impacted?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598" y="1628010"/>
            <a:ext cx="639737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CME (Compliance, Monitoring, and Enforcement)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159" y="2643180"/>
            <a:ext cx="7138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Violation Display – Performance Measures/Technical Compliance Rate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 descr="C:\Users\jmiller\AppData\Local\Temp\SNAGHTML5d8cc4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9" y="3012512"/>
            <a:ext cx="6356075" cy="362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78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3536" y="1148405"/>
            <a:ext cx="4748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Processes are Impacted?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598" y="1628010"/>
            <a:ext cx="6397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CME (Compliance, Monitoring, and Enforcement)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159" y="2643180"/>
            <a:ext cx="769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Violation Library Display – Performance Measures/Technical Compliance Rate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2" descr="C:\Users\jmiller\AppData\Local\Temp\SNAGHTML5de18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8" y="3012512"/>
            <a:ext cx="909637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7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3536" y="1148405"/>
            <a:ext cx="4748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Processes are Impacted?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4769" y="1723093"/>
            <a:ext cx="1141077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Reports Added or Updated to Support New CERS 3 Features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APSA Facility Information Report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598" y="1628010"/>
            <a:ext cx="639737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Reports</a:t>
            </a:r>
          </a:p>
        </p:txBody>
      </p:sp>
      <p:pic>
        <p:nvPicPr>
          <p:cNvPr id="12" name="Picture 2" descr="C:\Users\jmiller\AppData\Local\Temp\SNAGHTML1fbcee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49" y="3447204"/>
            <a:ext cx="5420277" cy="249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jmiller\AppData\Local\Temp\SNAGHTML1fd60f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818" y="3456460"/>
            <a:ext cx="5565554" cy="261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64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3536" y="1148405"/>
            <a:ext cx="4748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Processes are Impacted?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598" y="1654036"/>
            <a:ext cx="1141077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Reports Added or Updated to Support New CERS 3 Features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Updated CME Data Download and UST CME Data Download Reports to add Technical Compliance Rate calculation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Updated UST Facility/Tank Data Download Report to add CERS Tank ID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Updated all submittal printing features to include new data elements and data element codes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Updated Report 6 to support Performance Measures/Technical Compliance Rate and UST Reclassified Under APSA designation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04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997" y="1693146"/>
            <a:ext cx="1011485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b="1" dirty="0" smtClean="0"/>
              <a:t>Introduction</a:t>
            </a:r>
          </a:p>
          <a:p>
            <a:pPr lvl="2"/>
            <a:endParaRPr lang="en-US" sz="3200" b="1" dirty="0" smtClean="0"/>
          </a:p>
          <a:p>
            <a:pPr lvl="3"/>
            <a:r>
              <a:rPr lang="en-US" sz="2400" dirty="0" smtClean="0"/>
              <a:t> CERS 3 Technical Team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Manoj Beeravelli – Manager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John Miller – Programmer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Hien Pham – Programmer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2400" dirty="0" err="1" smtClean="0"/>
              <a:t>Ke</a:t>
            </a:r>
            <a:r>
              <a:rPr lang="en-US" sz="2400" dirty="0" smtClean="0"/>
              <a:t> Chen – Programmer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Cathie </a:t>
            </a:r>
            <a:r>
              <a:rPr lang="en-US" sz="2400" dirty="0" err="1" smtClean="0"/>
              <a:t>Rolfes</a:t>
            </a:r>
            <a:r>
              <a:rPr lang="en-US" sz="2400" dirty="0" smtClean="0"/>
              <a:t> – Analyst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Jessie Perez – Analyst</a:t>
            </a:r>
          </a:p>
          <a:p>
            <a:pPr lvl="3"/>
            <a:endParaRPr lang="en-US" sz="2800" dirty="0" smtClean="0"/>
          </a:p>
          <a:p>
            <a:pPr lvl="2"/>
            <a:endParaRPr lang="en-US" sz="2800" dirty="0" smtClean="0"/>
          </a:p>
          <a:p>
            <a:pPr lvl="2"/>
            <a:endParaRPr lang="en-US" sz="4800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4184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3536" y="1148405"/>
            <a:ext cx="4748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Processes are Impacted?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598" y="1654036"/>
            <a:ext cx="114107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UST Report 6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598" y="1628010"/>
            <a:ext cx="639737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Reports</a:t>
            </a:r>
          </a:p>
        </p:txBody>
      </p:sp>
      <p:pic>
        <p:nvPicPr>
          <p:cNvPr id="7" name="Picture 2" descr="C:\Users\jmiller\AppData\Local\Temp\SNAGHTML5fa45e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69" y="3117816"/>
            <a:ext cx="10526103" cy="129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9598" y="2822575"/>
            <a:ext cx="3488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 6 Summary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3035" y="4455909"/>
            <a:ext cx="3488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 6 Detail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 descr="C:\Users\jmiller\AppData\Local\Temp\SNAGHTML5ff326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35" y="4820490"/>
            <a:ext cx="10545519" cy="130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00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06291" y="2395335"/>
            <a:ext cx="1091316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APSA and UST related changes required schema and/or code updates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New submittal element resource and associated data elements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 elements and data element codes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baseline="0" dirty="0" smtClean="0">
                <a:solidFill>
                  <a:prstClr val="black"/>
                </a:solidFill>
                <a:latin typeface="Calibri" panose="020F0502020204030204"/>
              </a:rPr>
              <a:t>Updates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 to existing data elements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Processing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aseline="0" dirty="0" smtClean="0">
                <a:solidFill>
                  <a:prstClr val="black"/>
                </a:solidFill>
                <a:latin typeface="Calibri" panose="020F0502020204030204"/>
              </a:rPr>
              <a:t>CME changes did not affect EDT/schemas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Five schema package versions were released during the course of CERS 3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Versions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1.09 – 1.13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baseline="0" dirty="0" smtClean="0">
                <a:solidFill>
                  <a:prstClr val="black"/>
                </a:solidFill>
                <a:latin typeface="Calibri" panose="020F0502020204030204"/>
              </a:rPr>
              <a:t>Version 1.13 is production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 release candidate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Schemas affected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Regulator Facility Submittal Query (Tier 2)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Regulator Facility Submittal </a:t>
            </a:r>
            <a:r>
              <a:rPr lang="en-US" sz="1400" dirty="0" smtClean="0">
                <a:solidFill>
                  <a:prstClr val="black"/>
                </a:solidFill>
              </a:rPr>
              <a:t>Submit </a:t>
            </a:r>
            <a:r>
              <a:rPr lang="en-US" sz="1400" dirty="0">
                <a:solidFill>
                  <a:prstClr val="black"/>
                </a:solidFill>
              </a:rPr>
              <a:t>(Tier </a:t>
            </a:r>
            <a:r>
              <a:rPr lang="en-US" sz="1400" dirty="0" smtClean="0">
                <a:solidFill>
                  <a:prstClr val="black"/>
                </a:solidFill>
              </a:rPr>
              <a:t>6)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Regulator Facility Submittal Response (Tier 6)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Communication with EDT Implementers Community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Technical meetings for each feature release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Technical documentation released and posted to CERS Central for each schema package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Notifications communicated via ListServ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14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14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598" y="1628010"/>
            <a:ext cx="639737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Electronic Data Transfer (EDT)</a:t>
            </a:r>
          </a:p>
        </p:txBody>
      </p:sp>
      <p:sp>
        <p:nvSpPr>
          <p:cNvPr id="6" name="Rectangle 5"/>
          <p:cNvSpPr/>
          <p:nvPr/>
        </p:nvSpPr>
        <p:spPr>
          <a:xfrm>
            <a:off x="503536" y="1148405"/>
            <a:ext cx="4748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Processes are Impacted?</a:t>
            </a:r>
          </a:p>
        </p:txBody>
      </p:sp>
    </p:spTree>
    <p:extLst>
      <p:ext uri="{BB962C8B-B14F-4D97-AF65-F5344CB8AC3E}">
        <p14:creationId xmlns:p14="http://schemas.microsoft.com/office/powerpoint/2010/main" val="9401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3536" y="1148405"/>
            <a:ext cx="1183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CERS 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291" y="2395335"/>
            <a:ext cx="1091316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element 106 Dun and Bradstreet updated in XML schema from integer to string to support leading zeroes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Removed from CERS 3 development plan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 212: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Duplicate fields 430 (UST Type of Action) and 430a (Date UST Permanently Closed) in Regulator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portal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Intent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 to provide regulators a means of closing USTs through the Regulator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portal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 was cancelled, as it was deemed to be non-compliant with Unified Program UST reporting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regulations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 191: Auto Complete SOC Status Based on Selected Violations, CR 192: Violation Library – Identify RD and RP SOC Related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Violations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CRs were deprecated and replaced with new requirements due to the obsolescence of the Significant Operational Compliance determination, which was replaced by the Performance Measures/Technical Compliance Rate process and associated Violation Library updates that went into effect in October 2018 for the UST program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9598" y="1628010"/>
            <a:ext cx="639737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25125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3536" y="1148405"/>
            <a:ext cx="1183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CERS 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291" y="2395335"/>
            <a:ext cx="109131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CERS </a:t>
            </a:r>
            <a:r>
              <a:rPr lang="en-US" dirty="0"/>
              <a:t>design/architecture </a:t>
            </a:r>
            <a:r>
              <a:rPr lang="en-US" dirty="0" smtClean="0"/>
              <a:t>complexity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</a:t>
            </a:r>
            <a:r>
              <a:rPr lang="en-US" dirty="0" smtClean="0"/>
              <a:t>submittal element resource added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APSA Resource first new submittal element resource added to CERS since CERS 2 release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aspects </a:t>
            </a:r>
            <a:r>
              <a:rPr lang="en-US" dirty="0"/>
              <a:t>of </a:t>
            </a:r>
            <a:r>
              <a:rPr lang="en-US" dirty="0" smtClean="0"/>
              <a:t>CERS system were affected </a:t>
            </a:r>
            <a:r>
              <a:rPr lang="en-US" dirty="0"/>
              <a:t>from end to end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Database structure, portals/UI, EDT, services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Valuable </a:t>
            </a:r>
            <a:r>
              <a:rPr lang="en-US" dirty="0"/>
              <a:t>experience for team moving forward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UST process complexity (tracking </a:t>
            </a:r>
            <a:r>
              <a:rPr lang="en-US" dirty="0" smtClean="0"/>
              <a:t>USTs as </a:t>
            </a:r>
            <a:r>
              <a:rPr lang="en-US" dirty="0"/>
              <a:t>entities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consistent with CERS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Team was able to overcome challenges and deliver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SCRUM/Agile process allowed team to be flexible with changing requirements and scope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Very good communication and collaboration with stakeholders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BOE Number change, UST processes, SOC obsolescence,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Requirements weren’t fully vetted until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CERS 2 production support and maintenance during CERS 3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CERS Team dynamics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09598" y="1628010"/>
            <a:ext cx="639737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Challenges and Successes</a:t>
            </a:r>
          </a:p>
        </p:txBody>
      </p:sp>
    </p:spTree>
    <p:extLst>
      <p:ext uri="{BB962C8B-B14F-4D97-AF65-F5344CB8AC3E}">
        <p14:creationId xmlns:p14="http://schemas.microsoft.com/office/powerpoint/2010/main" val="386213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3536" y="1148405"/>
            <a:ext cx="1183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CERS 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291" y="2395335"/>
            <a:ext cx="109131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Release and deployment planning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Communication with CUPA, business, and EDT Implementer communities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Work with Unified Program staff to develop and distribute guidance on process changes and new requirements via newsletters, ListServ, technical documentation, and CERS </a:t>
            </a:r>
            <a:r>
              <a:rPr lang="en-US" dirty="0" smtClean="0"/>
              <a:t>Central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Bi-weekly technical meetings with EDT Implementers Community to monitor development and testing progress, provide updates when necessary, and provide technical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Review CERS 3 EDT test transactions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 ongoing technical support for EDT Implementers Community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09598" y="1628010"/>
            <a:ext cx="639737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77828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637" y="2909455"/>
            <a:ext cx="107141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cers@CalEPA.ca.gov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03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637" y="2909455"/>
            <a:ext cx="10714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 up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33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209564"/>
              </p:ext>
            </p:extLst>
          </p:nvPr>
        </p:nvGraphicFramePr>
        <p:xfrm>
          <a:off x="534885" y="1642153"/>
          <a:ext cx="11581368" cy="5317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2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2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25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25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25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25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255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255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255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255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255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8255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8255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8255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8255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8255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8255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8255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8255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82557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82557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412120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1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113" y="1208655"/>
            <a:ext cx="12117859" cy="4163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14" y="2051490"/>
            <a:ext cx="540000" cy="11354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APSA</a:t>
            </a: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655905" y="1358142"/>
            <a:ext cx="604431" cy="2277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Mar</a:t>
            </a:r>
            <a:endParaRPr lang="en-US" sz="1600" b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14" y="1634723"/>
            <a:ext cx="540000" cy="4074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41392" y="1646923"/>
            <a:ext cx="917120" cy="740230"/>
            <a:chOff x="541392" y="1646923"/>
            <a:chExt cx="917120" cy="740230"/>
          </a:xfrm>
        </p:grpSpPr>
        <p:sp>
          <p:nvSpPr>
            <p:cNvPr id="10" name="Right Arrow 9"/>
            <p:cNvSpPr/>
            <p:nvPr/>
          </p:nvSpPr>
          <p:spPr>
            <a:xfrm>
              <a:off x="584783" y="1646923"/>
              <a:ext cx="830338" cy="74023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1392" y="1926741"/>
              <a:ext cx="917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Project Kickoff</a:t>
              </a:r>
            </a:p>
            <a:p>
              <a:endParaRPr lang="en-US" sz="9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401740" y="862636"/>
            <a:ext cx="115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2018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5114" y="3222607"/>
            <a:ext cx="540000" cy="11354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UST</a:t>
            </a: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14" y="4393724"/>
            <a:ext cx="540000" cy="11354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CME</a:t>
            </a: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563014"/>
            <a:ext cx="540000" cy="11354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Reports/Queries</a:t>
            </a: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>
            <p:custDataLst>
              <p:tags r:id="rId2"/>
            </p:custDataLst>
          </p:nvPr>
        </p:nvSpPr>
        <p:spPr>
          <a:xfrm>
            <a:off x="1719914" y="1329517"/>
            <a:ext cx="604431" cy="2277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Apr</a:t>
            </a:r>
            <a:endParaRPr lang="en-US" sz="1600" b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>
            <p:custDataLst>
              <p:tags r:id="rId3"/>
            </p:custDataLst>
          </p:nvPr>
        </p:nvSpPr>
        <p:spPr>
          <a:xfrm>
            <a:off x="2783923" y="1321855"/>
            <a:ext cx="604431" cy="2277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May</a:t>
            </a:r>
            <a:endParaRPr lang="en-US" sz="1600" b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>
            <p:custDataLst>
              <p:tags r:id="rId4"/>
            </p:custDataLst>
          </p:nvPr>
        </p:nvSpPr>
        <p:spPr>
          <a:xfrm>
            <a:off x="3798844" y="1336687"/>
            <a:ext cx="604431" cy="2277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Jun</a:t>
            </a:r>
            <a:endParaRPr lang="en-US" sz="1600" b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5"/>
            </p:custDataLst>
          </p:nvPr>
        </p:nvSpPr>
        <p:spPr>
          <a:xfrm>
            <a:off x="4862853" y="1353105"/>
            <a:ext cx="604431" cy="2277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Jul</a:t>
            </a:r>
            <a:endParaRPr lang="en-US" sz="1600" b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6"/>
            </p:custDataLst>
          </p:nvPr>
        </p:nvSpPr>
        <p:spPr>
          <a:xfrm>
            <a:off x="5918601" y="1345000"/>
            <a:ext cx="604431" cy="2277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Aug</a:t>
            </a:r>
            <a:endParaRPr lang="en-US" sz="1600" b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>
            <p:custDataLst>
              <p:tags r:id="rId7"/>
            </p:custDataLst>
          </p:nvPr>
        </p:nvSpPr>
        <p:spPr>
          <a:xfrm>
            <a:off x="7024098" y="1345000"/>
            <a:ext cx="604431" cy="2277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Sep</a:t>
            </a:r>
            <a:endParaRPr lang="en-US" sz="1600" b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>
            <p:custDataLst>
              <p:tags r:id="rId8"/>
            </p:custDataLst>
          </p:nvPr>
        </p:nvSpPr>
        <p:spPr>
          <a:xfrm>
            <a:off x="8146779" y="1336687"/>
            <a:ext cx="604431" cy="2277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Oct</a:t>
            </a:r>
            <a:endParaRPr lang="en-US" sz="1600" b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>
            <p:custDataLst>
              <p:tags r:id="rId9"/>
            </p:custDataLst>
          </p:nvPr>
        </p:nvSpPr>
        <p:spPr>
          <a:xfrm>
            <a:off x="9149114" y="1320369"/>
            <a:ext cx="713635" cy="23604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Nov</a:t>
            </a:r>
            <a:endParaRPr lang="en-US" sz="1600" b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>
            <p:custDataLst>
              <p:tags r:id="rId10"/>
            </p:custDataLst>
          </p:nvPr>
        </p:nvSpPr>
        <p:spPr>
          <a:xfrm>
            <a:off x="10164035" y="1320369"/>
            <a:ext cx="604431" cy="2277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Dec</a:t>
            </a:r>
            <a:endParaRPr lang="en-US" sz="1600" b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4783" y="1834056"/>
            <a:ext cx="3826054" cy="1860556"/>
            <a:chOff x="584783" y="1834056"/>
            <a:chExt cx="3826054" cy="1860556"/>
          </a:xfrm>
        </p:grpSpPr>
        <p:sp>
          <p:nvSpPr>
            <p:cNvPr id="12" name="Right Arrow 11"/>
            <p:cNvSpPr/>
            <p:nvPr/>
          </p:nvSpPr>
          <p:spPr>
            <a:xfrm>
              <a:off x="632727" y="1834056"/>
              <a:ext cx="3778110" cy="18605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4783" y="2273041"/>
              <a:ext cx="378638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Request 283 - </a:t>
              </a:r>
              <a:r>
                <a:rPr lang="en-US" sz="900" dirty="0"/>
                <a:t>New Data </a:t>
              </a:r>
              <a:r>
                <a:rPr lang="en-US" sz="900" dirty="0" smtClean="0"/>
                <a:t>Field</a:t>
              </a:r>
            </a:p>
            <a:p>
              <a:r>
                <a:rPr lang="en-US" sz="900" dirty="0"/>
                <a:t>Request </a:t>
              </a:r>
              <a:r>
                <a:rPr lang="en-US" sz="900" dirty="0" smtClean="0"/>
                <a:t>284</a:t>
              </a:r>
              <a:r>
                <a:rPr lang="en-US" sz="900" dirty="0"/>
                <a:t> </a:t>
              </a:r>
              <a:r>
                <a:rPr lang="en-US" sz="900" dirty="0" smtClean="0"/>
                <a:t>– Total Change </a:t>
              </a:r>
              <a:r>
                <a:rPr lang="en-US" sz="900" dirty="0"/>
                <a:t>Request 336: Add a new Valid Values for Tank Use and for Tank </a:t>
              </a:r>
              <a:r>
                <a:rPr lang="en-US" sz="900" dirty="0" smtClean="0"/>
                <a:t>Content </a:t>
              </a:r>
              <a:r>
                <a:rPr lang="en-US" sz="900" dirty="0"/>
                <a:t>Aboveground </a:t>
              </a:r>
              <a:r>
                <a:rPr lang="en-US" sz="900" dirty="0" smtClean="0"/>
                <a:t>Petroleum</a:t>
              </a:r>
            </a:p>
            <a:p>
              <a:r>
                <a:rPr lang="en-US" sz="900" dirty="0" smtClean="0"/>
                <a:t>Request </a:t>
              </a:r>
              <a:r>
                <a:rPr lang="en-US" sz="900" dirty="0"/>
                <a:t>286: NEW APSA Submittal </a:t>
              </a:r>
              <a:r>
                <a:rPr lang="en-US" sz="900" dirty="0" smtClean="0"/>
                <a:t>Element</a:t>
              </a:r>
            </a:p>
            <a:p>
              <a:r>
                <a:rPr lang="en-US" sz="900" dirty="0"/>
                <a:t>Request 287: Modify </a:t>
              </a:r>
              <a:r>
                <a:rPr lang="en-US" sz="900" dirty="0" smtClean="0"/>
                <a:t>DESCRIPTION</a:t>
              </a:r>
            </a:p>
            <a:p>
              <a:r>
                <a:rPr lang="en-US" sz="900" dirty="0"/>
                <a:t>Request 314: Update EDT Schema </a:t>
              </a:r>
              <a:endParaRPr lang="en-US" sz="900" dirty="0" smtClean="0"/>
            </a:p>
            <a:p>
              <a:r>
                <a:rPr lang="en-US" sz="900" dirty="0" smtClean="0"/>
                <a:t>Request </a:t>
              </a:r>
              <a:r>
                <a:rPr lang="en-US" sz="900" dirty="0"/>
                <a:t>536 – Dunn/Brad</a:t>
              </a:r>
            </a:p>
            <a:p>
              <a:endParaRPr lang="en-US" sz="900" dirty="0"/>
            </a:p>
          </p:txBody>
        </p:sp>
      </p:grpSp>
      <p:sp>
        <p:nvSpPr>
          <p:cNvPr id="29" name="TextBox 28"/>
          <p:cNvSpPr txBox="1"/>
          <p:nvPr>
            <p:custDataLst>
              <p:tags r:id="rId11"/>
            </p:custDataLst>
          </p:nvPr>
        </p:nvSpPr>
        <p:spPr>
          <a:xfrm>
            <a:off x="11087281" y="1336687"/>
            <a:ext cx="604431" cy="2277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Mar</a:t>
            </a:r>
            <a:endParaRPr lang="en-US" sz="1600" b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66890" y="2962530"/>
            <a:ext cx="5117358" cy="2122715"/>
            <a:chOff x="3766890" y="2962530"/>
            <a:chExt cx="5117358" cy="2122715"/>
          </a:xfrm>
        </p:grpSpPr>
        <p:sp>
          <p:nvSpPr>
            <p:cNvPr id="28" name="Right Arrow 27"/>
            <p:cNvSpPr/>
            <p:nvPr/>
          </p:nvSpPr>
          <p:spPr>
            <a:xfrm>
              <a:off x="3798844" y="2962530"/>
              <a:ext cx="5000816" cy="212271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66890" y="3517552"/>
              <a:ext cx="51173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Change Request 195: Develop CERS Generated Unique UST ID </a:t>
              </a:r>
              <a:r>
                <a:rPr lang="en-US" sz="900" dirty="0" smtClean="0"/>
                <a:t>numbers</a:t>
              </a:r>
            </a:p>
            <a:p>
              <a:r>
                <a:rPr lang="en-US" sz="900" dirty="0"/>
                <a:t>Change Request 212: 2 NEW FIELDS: Duplicate fields 430 &amp; 430a on Regulator </a:t>
              </a:r>
              <a:r>
                <a:rPr lang="en-US" sz="900" dirty="0" smtClean="0"/>
                <a:t>Portal</a:t>
              </a:r>
            </a:p>
            <a:p>
              <a:r>
                <a:rPr lang="en-US" sz="900" dirty="0"/>
                <a:t>Change Request 222: Modify Petroleum Tank Contents valid </a:t>
              </a:r>
              <a:r>
                <a:rPr lang="en-US" sz="900" dirty="0" smtClean="0"/>
                <a:t>values</a:t>
              </a:r>
            </a:p>
            <a:p>
              <a:r>
                <a:rPr lang="en-US" sz="900" dirty="0"/>
                <a:t>Request 12459: CERS 3 - Add new values to field 430 to indicate a tank transferred to or from the UST program to the AST </a:t>
              </a:r>
              <a:r>
                <a:rPr lang="en-US" sz="900" dirty="0" smtClean="0"/>
                <a:t>program</a:t>
              </a:r>
            </a:p>
            <a:p>
              <a:r>
                <a:rPr lang="en-US" sz="900" dirty="0"/>
                <a:t>Change Request 336: Add a new Valid Values for Tank Use and for Tank Contents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668888" y="3857520"/>
            <a:ext cx="2318108" cy="1860556"/>
            <a:chOff x="8668888" y="3857520"/>
            <a:chExt cx="2318108" cy="1860556"/>
          </a:xfrm>
        </p:grpSpPr>
        <p:sp>
          <p:nvSpPr>
            <p:cNvPr id="31" name="Right Arrow 30"/>
            <p:cNvSpPr/>
            <p:nvPr/>
          </p:nvSpPr>
          <p:spPr>
            <a:xfrm>
              <a:off x="8751210" y="3857520"/>
              <a:ext cx="2073779" cy="18605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668888" y="4594731"/>
              <a:ext cx="231810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Change Request 191: Auto Complete </a:t>
              </a:r>
              <a:r>
                <a:rPr lang="en-US" sz="900" dirty="0" smtClean="0"/>
                <a:t>SOC</a:t>
              </a:r>
            </a:p>
            <a:p>
              <a:r>
                <a:rPr lang="en-US" sz="900" dirty="0"/>
                <a:t>Change Request 192: Violation Library- Identify RD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0930473" y="830733"/>
            <a:ext cx="115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2019</a:t>
            </a:r>
            <a:endParaRPr lang="en-US" b="1" dirty="0"/>
          </a:p>
        </p:txBody>
      </p:sp>
      <p:grpSp>
        <p:nvGrpSpPr>
          <p:cNvPr id="39" name="Group 38"/>
          <p:cNvGrpSpPr/>
          <p:nvPr/>
        </p:nvGrpSpPr>
        <p:grpSpPr>
          <a:xfrm>
            <a:off x="8747409" y="5256410"/>
            <a:ext cx="1933302" cy="1953471"/>
            <a:chOff x="8747409" y="5256410"/>
            <a:chExt cx="1933302" cy="1953471"/>
          </a:xfrm>
        </p:grpSpPr>
        <p:sp>
          <p:nvSpPr>
            <p:cNvPr id="34" name="Right Arrow 33"/>
            <p:cNvSpPr/>
            <p:nvPr/>
          </p:nvSpPr>
          <p:spPr>
            <a:xfrm>
              <a:off x="8799660" y="5256410"/>
              <a:ext cx="1881051" cy="19534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747409" y="5695396"/>
              <a:ext cx="174824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Change Request 315: Modify Search </a:t>
              </a:r>
              <a:r>
                <a:rPr lang="en-US" sz="900" dirty="0" smtClean="0"/>
                <a:t>Function</a:t>
              </a:r>
            </a:p>
            <a:p>
              <a:r>
                <a:rPr lang="en-US" sz="900" dirty="0"/>
                <a:t>Change Request 279: New Report: Basic </a:t>
              </a:r>
              <a:r>
                <a:rPr lang="en-US" sz="900" dirty="0" smtClean="0"/>
                <a:t>facility</a:t>
              </a:r>
            </a:p>
            <a:p>
              <a:r>
                <a:rPr lang="en-US" sz="900" dirty="0"/>
                <a:t>Change Request 12381: Revise UST Report 6 to meet Federal </a:t>
              </a:r>
              <a:r>
                <a:rPr lang="en-US" sz="900" dirty="0" smtClean="0"/>
                <a:t>TCR Reporting</a:t>
              </a:r>
              <a:endParaRPr lang="en-US" sz="9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0427606" y="4845221"/>
            <a:ext cx="1748246" cy="1296016"/>
            <a:chOff x="10427606" y="4845221"/>
            <a:chExt cx="1748246" cy="1296016"/>
          </a:xfrm>
        </p:grpSpPr>
        <p:sp>
          <p:nvSpPr>
            <p:cNvPr id="36" name="Right Arrow 35"/>
            <p:cNvSpPr/>
            <p:nvPr/>
          </p:nvSpPr>
          <p:spPr>
            <a:xfrm>
              <a:off x="10479857" y="4845221"/>
              <a:ext cx="1695995" cy="1296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427606" y="5284206"/>
              <a:ext cx="1748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Unit testing</a:t>
              </a:r>
            </a:p>
            <a:p>
              <a:r>
                <a:rPr lang="en-US" sz="900" dirty="0" smtClean="0"/>
                <a:t>Demo</a:t>
              </a:r>
            </a:p>
            <a:p>
              <a:r>
                <a:rPr lang="en-US" sz="900" dirty="0" smtClean="0"/>
                <a:t>Implementation preparation</a:t>
              </a:r>
            </a:p>
            <a:p>
              <a:endParaRPr lang="en-US" sz="9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4225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94" y="1849180"/>
            <a:ext cx="10924673" cy="4829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1894" y="1203158"/>
            <a:ext cx="20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SCRUM at a Glance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618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997" y="1693146"/>
            <a:ext cx="101148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b="1" dirty="0" smtClean="0"/>
              <a:t>Introduction</a:t>
            </a:r>
            <a:endParaRPr lang="en-US" b="1" dirty="0"/>
          </a:p>
          <a:p>
            <a:pPr lvl="2"/>
            <a:endParaRPr lang="en-US" b="1" dirty="0"/>
          </a:p>
          <a:p>
            <a:pPr lvl="3"/>
            <a:r>
              <a:rPr lang="en-US" dirty="0"/>
              <a:t>CERS 3 Unified Program Team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dirty="0"/>
              <a:t>John Paine – Manager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en-US" dirty="0"/>
              <a:t>Melinda Blum – </a:t>
            </a:r>
            <a:r>
              <a:rPr lang="en-US" dirty="0" smtClean="0"/>
              <a:t>Sr. Environmental Scientist</a:t>
            </a:r>
            <a:endParaRPr lang="en-US" dirty="0"/>
          </a:p>
          <a:p>
            <a:pPr lvl="4"/>
            <a:endParaRPr lang="en-US" dirty="0"/>
          </a:p>
          <a:p>
            <a:pPr lvl="3"/>
            <a:r>
              <a:rPr lang="en-US" dirty="0"/>
              <a:t>CERS 3 Subject Matter Experts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/>
              <a:t>APSA (Aboveground Petroleum Storage Act)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dirty="0"/>
              <a:t>Jennifer Lorenzo – Sr. Environmental </a:t>
            </a:r>
            <a:r>
              <a:rPr lang="en-US" dirty="0" smtClean="0"/>
              <a:t>Scientist Supervisor, </a:t>
            </a:r>
          </a:p>
          <a:p>
            <a:pPr lvl="4"/>
            <a:r>
              <a:rPr lang="en-US" dirty="0"/>
              <a:t> </a:t>
            </a:r>
            <a:r>
              <a:rPr lang="en-US" dirty="0" smtClean="0"/>
              <a:t>      Office of the State Fire Marshall</a:t>
            </a:r>
            <a:endParaRPr lang="en-US" dirty="0"/>
          </a:p>
          <a:p>
            <a:pPr lvl="4"/>
            <a:endParaRPr lang="en-US" dirty="0"/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/>
              <a:t>UST (Underground Storage Tanks) and CME (Compliance, Monitoring, and Enforcement)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dirty="0"/>
              <a:t>Tom Henderson </a:t>
            </a:r>
            <a:r>
              <a:rPr lang="en-US" dirty="0" smtClean="0"/>
              <a:t>– Engineering Geologist, Waterboards</a:t>
            </a:r>
            <a:endParaRPr lang="en-US" dirty="0"/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dirty="0"/>
              <a:t>Lisa Jensen </a:t>
            </a:r>
            <a:r>
              <a:rPr lang="en-US" dirty="0" smtClean="0"/>
              <a:t>– Environmental Scientist, Waterboards</a:t>
            </a:r>
            <a:endParaRPr lang="en-US" dirty="0"/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dirty="0"/>
              <a:t>Laura Fisher </a:t>
            </a:r>
            <a:r>
              <a:rPr lang="en-US" dirty="0" smtClean="0"/>
              <a:t>– Manager, Waterboards</a:t>
            </a:r>
            <a:endParaRPr lang="en-US" dirty="0"/>
          </a:p>
          <a:p>
            <a:pPr lvl="4"/>
            <a:endParaRPr lang="en-US" dirty="0"/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/>
              <a:t>Special Thanks to Dan </a:t>
            </a:r>
            <a:r>
              <a:rPr lang="en-US" dirty="0" smtClean="0"/>
              <a:t>Firth, Jim </a:t>
            </a:r>
            <a:r>
              <a:rPr lang="en-US" dirty="0" err="1" smtClean="0"/>
              <a:t>Bohon</a:t>
            </a:r>
            <a:r>
              <a:rPr lang="en-US" dirty="0"/>
              <a:t> </a:t>
            </a:r>
            <a:r>
              <a:rPr lang="en-US" dirty="0" smtClean="0"/>
              <a:t>and extended </a:t>
            </a:r>
            <a:r>
              <a:rPr lang="en-US" dirty="0"/>
              <a:t>team (testers, CUPA reps)</a:t>
            </a:r>
          </a:p>
          <a:p>
            <a:pPr lvl="3"/>
            <a:r>
              <a:rPr lang="en-US" dirty="0" smtClean="0"/>
              <a:t>       </a:t>
            </a:r>
            <a:r>
              <a:rPr lang="en-US" dirty="0"/>
              <a:t>for </a:t>
            </a:r>
            <a:r>
              <a:rPr lang="en-US" dirty="0" smtClean="0"/>
              <a:t>their </a:t>
            </a:r>
            <a:r>
              <a:rPr lang="en-US" dirty="0"/>
              <a:t>expertise and </a:t>
            </a:r>
            <a:r>
              <a:rPr lang="en-US" dirty="0" smtClean="0"/>
              <a:t>contributions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759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997" y="1693146"/>
            <a:ext cx="10114857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b="1" dirty="0" smtClean="0"/>
              <a:t>SCRUM:       It’s about common sense</a:t>
            </a:r>
          </a:p>
          <a:p>
            <a:pPr lvl="2"/>
            <a:endParaRPr lang="en-US" sz="2800" b="1" dirty="0" smtClean="0"/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Is an agile, lightweight process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Uses iterative, incremental practices: SPRINTS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Has a simple implementation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Increases productivity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Embraces adaptive, empirical systems development</a:t>
            </a:r>
          </a:p>
          <a:p>
            <a:pPr lvl="3"/>
            <a:endParaRPr lang="en-US" sz="2800" dirty="0" smtClean="0"/>
          </a:p>
          <a:p>
            <a:pPr lvl="2"/>
            <a:endParaRPr lang="en-US" sz="2800" dirty="0" smtClean="0"/>
          </a:p>
          <a:p>
            <a:pPr lvl="2"/>
            <a:endParaRPr lang="en-US" sz="4800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745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267" y="1230659"/>
            <a:ext cx="1647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Agile Manifesto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036203" y="2079742"/>
            <a:ext cx="8867848" cy="749395"/>
            <a:chOff x="1389935" y="2114118"/>
            <a:chExt cx="8867848" cy="749395"/>
          </a:xfrm>
        </p:grpSpPr>
        <p:grpSp>
          <p:nvGrpSpPr>
            <p:cNvPr id="6" name="Group 5"/>
            <p:cNvGrpSpPr/>
            <p:nvPr/>
          </p:nvGrpSpPr>
          <p:grpSpPr>
            <a:xfrm>
              <a:off x="1389935" y="2114118"/>
              <a:ext cx="4180115" cy="749395"/>
              <a:chOff x="859399" y="2671010"/>
              <a:chExt cx="4180115" cy="74939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59399" y="2671010"/>
                <a:ext cx="3176337" cy="7493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093155" y="2861042"/>
                <a:ext cx="3946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Individuals and Interactions</a:t>
                </a:r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073890" y="2304150"/>
              <a:ext cx="6344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Over</a:t>
              </a:r>
              <a:endParaRPr lang="en-US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077668" y="2114118"/>
              <a:ext cx="4180115" cy="749395"/>
              <a:chOff x="859399" y="2671010"/>
              <a:chExt cx="4180115" cy="7493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59399" y="2671010"/>
                <a:ext cx="3176337" cy="749395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093155" y="2861042"/>
                <a:ext cx="3946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Process and tools</a:t>
                </a:r>
                <a:endParaRPr lang="en-US" dirty="0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2078602" y="3308888"/>
            <a:ext cx="8867848" cy="749395"/>
            <a:chOff x="1389935" y="2114118"/>
            <a:chExt cx="8867848" cy="749395"/>
          </a:xfrm>
        </p:grpSpPr>
        <p:grpSp>
          <p:nvGrpSpPr>
            <p:cNvPr id="19" name="Group 18"/>
            <p:cNvGrpSpPr/>
            <p:nvPr/>
          </p:nvGrpSpPr>
          <p:grpSpPr>
            <a:xfrm>
              <a:off x="1389935" y="2114118"/>
              <a:ext cx="4180115" cy="749395"/>
              <a:chOff x="859399" y="2671010"/>
              <a:chExt cx="4180115" cy="74939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859399" y="2671010"/>
                <a:ext cx="3176337" cy="7493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093155" y="2861042"/>
                <a:ext cx="3946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Customer collaboration</a:t>
                </a:r>
                <a:endParaRPr lang="en-US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5073890" y="2304150"/>
              <a:ext cx="6344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Over</a:t>
              </a:r>
              <a:endParaRPr lang="en-US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077668" y="2114118"/>
              <a:ext cx="4180115" cy="749395"/>
              <a:chOff x="859399" y="2671010"/>
              <a:chExt cx="4180115" cy="749395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859399" y="2671010"/>
                <a:ext cx="3176337" cy="749395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093155" y="2861042"/>
                <a:ext cx="3946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Contract negotiation</a:t>
                </a:r>
                <a:endParaRPr lang="en-US" dirty="0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2078602" y="4645332"/>
            <a:ext cx="8867848" cy="749395"/>
            <a:chOff x="1389935" y="2114118"/>
            <a:chExt cx="8867848" cy="749395"/>
          </a:xfrm>
        </p:grpSpPr>
        <p:grpSp>
          <p:nvGrpSpPr>
            <p:cNvPr id="27" name="Group 26"/>
            <p:cNvGrpSpPr/>
            <p:nvPr/>
          </p:nvGrpSpPr>
          <p:grpSpPr>
            <a:xfrm>
              <a:off x="1389935" y="2114118"/>
              <a:ext cx="4180115" cy="749395"/>
              <a:chOff x="859399" y="2671010"/>
              <a:chExt cx="4180115" cy="749395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859399" y="2671010"/>
                <a:ext cx="3176337" cy="7493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093155" y="2861042"/>
                <a:ext cx="3946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Responding to change</a:t>
                </a:r>
                <a:endParaRPr lang="en-US" dirty="0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5073890" y="2304150"/>
              <a:ext cx="6344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Over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077668" y="2114118"/>
              <a:ext cx="4180115" cy="749395"/>
              <a:chOff x="859399" y="2671010"/>
              <a:chExt cx="4180115" cy="74939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859399" y="2671010"/>
                <a:ext cx="3176337" cy="749395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093155" y="2861042"/>
                <a:ext cx="39463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Following a plan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8917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1894" y="1203158"/>
            <a:ext cx="20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SCRUM at a Glance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0" y="1838053"/>
            <a:ext cx="2481126" cy="2133872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026" y="1838053"/>
            <a:ext cx="3314700" cy="2133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3928" y="1838054"/>
            <a:ext cx="3857625" cy="4286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3776" y="3971925"/>
            <a:ext cx="3657600" cy="21529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7900" y="3981451"/>
            <a:ext cx="2385876" cy="21243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324" y="1838326"/>
            <a:ext cx="1543050" cy="2143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324" y="4067447"/>
            <a:ext cx="1543050" cy="20574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1900374" y="3862524"/>
            <a:ext cx="347526" cy="3238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54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4769" y="1193323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Timeline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70" y="2019299"/>
            <a:ext cx="10929922" cy="435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4769" y="1193323"/>
            <a:ext cx="1973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Deployment Plan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997" y="1693146"/>
            <a:ext cx="10114857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b="1" dirty="0" smtClean="0"/>
              <a:t>Next Step:</a:t>
            </a:r>
          </a:p>
          <a:p>
            <a:pPr marL="1828800" lvl="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Training environment deployment– (2/8/2019)</a:t>
            </a:r>
          </a:p>
          <a:p>
            <a:pPr marL="1828800" lvl="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Users testing – (2/11/2019 – 2/22/2019)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 EDT users community bi-weekly meeting 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 Ongoing Demo to Regulators and CUPAs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 Ongoing Demo to Business Users (PGE, AT&amp;T…</a:t>
            </a:r>
            <a:r>
              <a:rPr lang="en-US" sz="2800" dirty="0" err="1" smtClean="0"/>
              <a:t>etc</a:t>
            </a:r>
            <a:r>
              <a:rPr lang="en-US" sz="2800" dirty="0" smtClean="0"/>
              <a:t>)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 Staging deployment – 2/22/2019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 Production deployment – 3/28/2019</a:t>
            </a:r>
          </a:p>
          <a:p>
            <a:pPr lvl="2"/>
            <a:endParaRPr lang="en-US" sz="2800" dirty="0" smtClean="0"/>
          </a:p>
          <a:p>
            <a:pPr lvl="2"/>
            <a:endParaRPr lang="en-US" sz="4800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49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27902</TotalTime>
  <Words>2746</Words>
  <Application>Microsoft Office PowerPoint</Application>
  <PresentationFormat>Widescreen</PresentationFormat>
  <Paragraphs>441</Paragraphs>
  <Slides>38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Storyboard Layouts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DTSC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Pham, Hien@EPA</dc:creator>
  <cp:lastModifiedBy>Pham, Hien@EPA</cp:lastModifiedBy>
  <cp:revision>259</cp:revision>
  <cp:lastPrinted>2018-12-24T18:52:52Z</cp:lastPrinted>
  <dcterms:created xsi:type="dcterms:W3CDTF">2016-11-07T18:33:06Z</dcterms:created>
  <dcterms:modified xsi:type="dcterms:W3CDTF">2019-02-01T20:26:04Z</dcterms:modified>
</cp:coreProperties>
</file>